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57" r:id="rId4"/>
    <p:sldId id="258" r:id="rId5"/>
    <p:sldId id="259" r:id="rId6"/>
    <p:sldId id="261" r:id="rId7"/>
    <p:sldId id="262" r:id="rId8"/>
    <p:sldId id="260" r:id="rId9"/>
    <p:sldId id="264" r:id="rId10"/>
    <p:sldId id="266"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AAA4C4-4933-407A-AAAC-CAB474062DFE}" v="5" dt="2025-04-10T17:42:05.5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8T17:38:50.148"/>
    </inkml:context>
    <inkml:brush xml:id="br0">
      <inkml:brushProperty name="width" value="0.035" units="cm"/>
      <inkml:brushProperty name="height" value="0.035" units="cm"/>
      <inkml:brushProperty name="color" value="#E71224"/>
    </inkml:brush>
  </inkml:definitions>
  <inkml:trace contextRef="#ctx0" brushRef="#br0">1 493 24575,'1'17'0,"4"-14"0,13-26 0,-4 4 0,1 1 0,1 1 0,0 0 0,1 1 0,0 1 0,35-23 0,-34 24 0,-6 4 0,-1-1 0,0 0 0,-1-1 0,0 0 0,-1 0 0,0-1 0,-1-1 0,10-22 0,27-42 0,-24 46-84,-15 22-76,0 1 0,1-1 0,0 1 0,0 0 0,1 1-1,0 0 1,18-14 0,-10 12-6666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8T17:38:52.707"/>
    </inkml:context>
    <inkml:brush xml:id="br0">
      <inkml:brushProperty name="width" value="0.035" units="cm"/>
      <inkml:brushProperty name="height" value="0.035" units="cm"/>
      <inkml:brushProperty name="color" value="#E71224"/>
    </inkml:brush>
  </inkml:definitions>
  <inkml:trace contextRef="#ctx0" brushRef="#br0">1 0 24575,'17'0'0,"1"2"0,0 0 0,-1 0 0,1 2 0,-1 0 0,0 1 0,0 1 0,22 11 0,-6-4 0,-21-9 0,0 1 0,0 0 0,12 8 0,0 1 40,1-2 1,38 15-1,8 3-1526,-48-19-5340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8T17:38:58.258"/>
    </inkml:context>
    <inkml:brush xml:id="br0">
      <inkml:brushProperty name="width" value="0.035" units="cm"/>
      <inkml:brushProperty name="height" value="0.035" units="cm"/>
      <inkml:brushProperty name="color" value="#E71224"/>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8A7C8F-7849-45E0-BA22-BE9C429450FC}" type="datetimeFigureOut">
              <a:rPr lang="en-US" smtClean="0"/>
              <a:t>4/11/2025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968BC4-7E3D-49DE-8B2D-82158C336EFC}" type="slidenum">
              <a:rPr lang="en-US" smtClean="0"/>
              <a:t>‹#›</a:t>
            </a:fld>
            <a:endParaRPr lang="en-US"/>
          </a:p>
        </p:txBody>
      </p:sp>
    </p:spTree>
    <p:extLst>
      <p:ext uri="{BB962C8B-B14F-4D97-AF65-F5344CB8AC3E}">
        <p14:creationId xmlns:p14="http://schemas.microsoft.com/office/powerpoint/2010/main" val="1632349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968BC4-7E3D-49DE-8B2D-82158C336EFC}" type="slidenum">
              <a:rPr lang="en-US" smtClean="0"/>
              <a:t>1</a:t>
            </a:fld>
            <a:endParaRPr lang="en-US"/>
          </a:p>
        </p:txBody>
      </p:sp>
    </p:spTree>
    <p:extLst>
      <p:ext uri="{BB962C8B-B14F-4D97-AF65-F5344CB8AC3E}">
        <p14:creationId xmlns:p14="http://schemas.microsoft.com/office/powerpoint/2010/main" val="3206473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948D9-2FBC-B729-C5AE-9FA8903C62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2EE2ED-9B15-AC95-A3FB-704DA63992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6AD3DE-7599-7AC1-5F84-C69E086F121B}"/>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5" name="Footer Placeholder 4">
            <a:extLst>
              <a:ext uri="{FF2B5EF4-FFF2-40B4-BE49-F238E27FC236}">
                <a16:creationId xmlns:a16="http://schemas.microsoft.com/office/drawing/2014/main" id="{ECE8F07E-07F7-3FA1-20AD-AED833A65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98F04A-7390-A61F-6275-B29EC2112FCF}"/>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406050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6D44D-8925-4F99-527D-DBF5A95F3E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F493F4-FD5E-E20F-A1EC-BB1A3FA451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406EDB-BF65-A29D-3822-E1C41BC6AD3E}"/>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5" name="Footer Placeholder 4">
            <a:extLst>
              <a:ext uri="{FF2B5EF4-FFF2-40B4-BE49-F238E27FC236}">
                <a16:creationId xmlns:a16="http://schemas.microsoft.com/office/drawing/2014/main" id="{6F64AB0F-CC90-31E1-6AED-17249B8209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3CBB85-B465-85AB-DEFA-718361EFEBA5}"/>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1495021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7E4BE7-A189-BC62-BC03-247A3E5C57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A02BC0-7D70-6226-C9A9-91AE3C4D4D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5C3896-2B31-A404-5AA4-E90C85667B3D}"/>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5" name="Footer Placeholder 4">
            <a:extLst>
              <a:ext uri="{FF2B5EF4-FFF2-40B4-BE49-F238E27FC236}">
                <a16:creationId xmlns:a16="http://schemas.microsoft.com/office/drawing/2014/main" id="{AEF91514-01BF-9F6F-E951-0BAABD29C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477165-4D23-A37D-8651-0B995BB4E53E}"/>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308502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CD55-25D3-45DD-B52E-4F55C03AB2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102E8F-C78F-68E4-F3ED-3E4331D1D2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557FD-675B-AC61-E8FF-471874B0F21E}"/>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5" name="Footer Placeholder 4">
            <a:extLst>
              <a:ext uri="{FF2B5EF4-FFF2-40B4-BE49-F238E27FC236}">
                <a16:creationId xmlns:a16="http://schemas.microsoft.com/office/drawing/2014/main" id="{9290B18C-77C4-4A8E-A8D0-16ACF9443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3A3FB-0C7D-478A-5362-FE68B152F779}"/>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354750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B3891-2DD4-00A1-323D-3D07228EE5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83294E-EC79-46C9-FFE3-01B14CFEE8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EDD812-0064-3A0E-EAD6-8090BF124840}"/>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5" name="Footer Placeholder 4">
            <a:extLst>
              <a:ext uri="{FF2B5EF4-FFF2-40B4-BE49-F238E27FC236}">
                <a16:creationId xmlns:a16="http://schemas.microsoft.com/office/drawing/2014/main" id="{DA3AE2B8-0791-DD40-A2B4-A22D49789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C3B1D-CFA3-8540-522A-35A0E4F81FC4}"/>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3525795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A6247-021D-EA17-58E8-766620E4B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37E55D-8591-16A4-52C8-8AA2411F7B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BC1E87-5D65-32AB-0094-068B7AA3C0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BA2AA5-D526-03DF-4E47-64A4BB1D4540}"/>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6" name="Footer Placeholder 5">
            <a:extLst>
              <a:ext uri="{FF2B5EF4-FFF2-40B4-BE49-F238E27FC236}">
                <a16:creationId xmlns:a16="http://schemas.microsoft.com/office/drawing/2014/main" id="{849A0B44-D435-CE60-F299-BE15C7C3DA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1671F5-AA43-0ED5-5DFD-D48C050F5791}"/>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61608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A3E47-8456-0459-C09B-E1D0CF26BF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6E86F2-1CD8-506D-8264-987EF0EFDC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E3059A-A30C-3A1A-AFFA-CD1A2B10E7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915513-8862-303A-FC7B-28FD8A7DAB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6A374A-4FD9-BEEF-5DCF-A6FF6D4106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E7C1A1-7812-208F-249C-2F2A534E0D85}"/>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8" name="Footer Placeholder 7">
            <a:extLst>
              <a:ext uri="{FF2B5EF4-FFF2-40B4-BE49-F238E27FC236}">
                <a16:creationId xmlns:a16="http://schemas.microsoft.com/office/drawing/2014/main" id="{9271A6D7-03F1-28EB-E9B8-02F163D6ED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C519B1-B260-9978-38F1-2F382A4C225F}"/>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1470116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4DF7-AA7D-3442-CE8D-F38306C963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2AB320-2D1E-9F6C-1AAF-B8787963A0CC}"/>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4" name="Footer Placeholder 3">
            <a:extLst>
              <a:ext uri="{FF2B5EF4-FFF2-40B4-BE49-F238E27FC236}">
                <a16:creationId xmlns:a16="http://schemas.microsoft.com/office/drawing/2014/main" id="{198ED7B4-295F-92E2-ED17-F46568F3DD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398B71-5C4C-22C3-CE08-BCE1B0309A36}"/>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298408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A9FD66-4915-0076-B50E-6CA2981CD7B8}"/>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3" name="Footer Placeholder 2">
            <a:extLst>
              <a:ext uri="{FF2B5EF4-FFF2-40B4-BE49-F238E27FC236}">
                <a16:creationId xmlns:a16="http://schemas.microsoft.com/office/drawing/2014/main" id="{A23512EF-2044-6974-E4AF-B4BBA980A6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44F832-9B48-ACB9-434F-381B116E2CD6}"/>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2265536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3FE4B-6D31-9557-F667-E52173B3CC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A2CB06-29A9-67ED-9BB4-5CD5D2459D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33E187-3746-E6F2-ECC4-FEB7B579E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B75231-4759-F2FD-E350-7A762746E55C}"/>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6" name="Footer Placeholder 5">
            <a:extLst>
              <a:ext uri="{FF2B5EF4-FFF2-40B4-BE49-F238E27FC236}">
                <a16:creationId xmlns:a16="http://schemas.microsoft.com/office/drawing/2014/main" id="{6F660B5E-0315-4DDD-2D85-81CFD4BF6A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9256B3-A9AE-0B46-010C-E5BD24B45074}"/>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3788704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91CCC-9ED1-A487-19BF-8292127398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A98E35-1383-B85C-B96E-AE959DD166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F44F3E-25D4-C883-6772-E5E5A4BC3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8DB3D6-A52C-1709-2EF6-0A44CCC58DB7}"/>
              </a:ext>
            </a:extLst>
          </p:cNvPr>
          <p:cNvSpPr>
            <a:spLocks noGrp="1"/>
          </p:cNvSpPr>
          <p:nvPr>
            <p:ph type="dt" sz="half" idx="10"/>
          </p:nvPr>
        </p:nvSpPr>
        <p:spPr/>
        <p:txBody>
          <a:bodyPr/>
          <a:lstStyle/>
          <a:p>
            <a:fld id="{C3FCA887-5CE7-4C09-A6FB-DB3E7E8DC123}" type="datetimeFigureOut">
              <a:rPr lang="en-US" smtClean="0"/>
              <a:t>4/11/2025</a:t>
            </a:fld>
            <a:endParaRPr lang="en-US"/>
          </a:p>
        </p:txBody>
      </p:sp>
      <p:sp>
        <p:nvSpPr>
          <p:cNvPr id="6" name="Footer Placeholder 5">
            <a:extLst>
              <a:ext uri="{FF2B5EF4-FFF2-40B4-BE49-F238E27FC236}">
                <a16:creationId xmlns:a16="http://schemas.microsoft.com/office/drawing/2014/main" id="{CDF55714-4974-2C0E-1D84-E740915D9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4D4EB-F530-2CC1-D1E5-95D45813A22A}"/>
              </a:ext>
            </a:extLst>
          </p:cNvPr>
          <p:cNvSpPr>
            <a:spLocks noGrp="1"/>
          </p:cNvSpPr>
          <p:nvPr>
            <p:ph type="sldNum" sz="quarter" idx="12"/>
          </p:nvPr>
        </p:nvSpPr>
        <p:spPr/>
        <p:txBody>
          <a:bodyPr/>
          <a:lstStyle/>
          <a:p>
            <a:fld id="{153D2AD0-2C14-4033-B446-1A7790140153}" type="slidenum">
              <a:rPr lang="en-US" smtClean="0"/>
              <a:t>‹#›</a:t>
            </a:fld>
            <a:endParaRPr lang="en-US"/>
          </a:p>
        </p:txBody>
      </p:sp>
    </p:spTree>
    <p:extLst>
      <p:ext uri="{BB962C8B-B14F-4D97-AF65-F5344CB8AC3E}">
        <p14:creationId xmlns:p14="http://schemas.microsoft.com/office/powerpoint/2010/main" val="3060720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BC25E-94FB-9E54-8D64-CB99493E2A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44D634-5AE2-E428-1948-E337E91F96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66F610-A7E7-F558-2D4C-555CFE25AC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CA887-5CE7-4C09-A6FB-DB3E7E8DC123}" type="datetimeFigureOut">
              <a:rPr lang="en-US" smtClean="0"/>
              <a:t>4/11/2025</a:t>
            </a:fld>
            <a:endParaRPr lang="en-US"/>
          </a:p>
        </p:txBody>
      </p:sp>
      <p:sp>
        <p:nvSpPr>
          <p:cNvPr id="5" name="Footer Placeholder 4">
            <a:extLst>
              <a:ext uri="{FF2B5EF4-FFF2-40B4-BE49-F238E27FC236}">
                <a16:creationId xmlns:a16="http://schemas.microsoft.com/office/drawing/2014/main" id="{7D598395-93E6-22FF-E208-554A1B6CBD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D0D897-1DBB-B3E8-AD8D-BD27209E6F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D2AD0-2C14-4033-B446-1A7790140153}" type="slidenum">
              <a:rPr lang="en-US" smtClean="0"/>
              <a:t>‹#›</a:t>
            </a:fld>
            <a:endParaRPr lang="en-US"/>
          </a:p>
        </p:txBody>
      </p:sp>
    </p:spTree>
    <p:extLst>
      <p:ext uri="{BB962C8B-B14F-4D97-AF65-F5344CB8AC3E}">
        <p14:creationId xmlns:p14="http://schemas.microsoft.com/office/powerpoint/2010/main" val="3333367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internationaljournalofresearch.com/2020/08/17/concept-of-rule-of-law/"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ampbellpropertymanagement.com/blog/2021/06/28/handling-property-insurance-claims-watch-the-webinar/"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check-mark-check-ok-approved-done-42622/"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customXml" Target="../ink/ink2.xml"/><Relationship Id="rId5" Type="http://schemas.openxmlformats.org/officeDocument/2006/relationships/image" Target="../media/image8.png"/><Relationship Id="rId4" Type="http://schemas.openxmlformats.org/officeDocument/2006/relationships/customXml" Target="../ink/ink1.xml"/><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hyperlink" Target="https://ukrainianlaw.blogspot.com/2016/02/missouri-insurance-statistics-for.html" TargetMode="External"/><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37488-1CE1-CDBC-6A10-5F3194434AD6}"/>
              </a:ext>
            </a:extLst>
          </p:cNvPr>
          <p:cNvSpPr>
            <a:spLocks noGrp="1"/>
          </p:cNvSpPr>
          <p:nvPr>
            <p:ph type="ctrTitle"/>
          </p:nvPr>
        </p:nvSpPr>
        <p:spPr/>
        <p:txBody>
          <a:bodyPr/>
          <a:lstStyle/>
          <a:p>
            <a:r>
              <a:rPr lang="en-US" b="1" dirty="0"/>
              <a:t>MPIUA’s New Primary Insurance Rule</a:t>
            </a:r>
          </a:p>
        </p:txBody>
      </p:sp>
      <p:sp>
        <p:nvSpPr>
          <p:cNvPr id="3" name="Subtitle 2">
            <a:extLst>
              <a:ext uri="{FF2B5EF4-FFF2-40B4-BE49-F238E27FC236}">
                <a16:creationId xmlns:a16="http://schemas.microsoft.com/office/drawing/2014/main" id="{C1E03618-778C-983B-2244-46C38180200F}"/>
              </a:ext>
            </a:extLst>
          </p:cNvPr>
          <p:cNvSpPr>
            <a:spLocks noGrp="1"/>
          </p:cNvSpPr>
          <p:nvPr>
            <p:ph type="subTitle" idx="1"/>
          </p:nvPr>
        </p:nvSpPr>
        <p:spPr>
          <a:xfrm>
            <a:off x="1523999" y="3602038"/>
            <a:ext cx="9640711" cy="2387600"/>
          </a:xfrm>
        </p:spPr>
        <p:txBody>
          <a:bodyPr/>
          <a:lstStyle/>
          <a:p>
            <a:r>
              <a:rPr lang="en-US" dirty="0"/>
              <a:t>M</a:t>
            </a:r>
          </a:p>
        </p:txBody>
      </p:sp>
      <p:pic>
        <p:nvPicPr>
          <p:cNvPr id="5" name="Picture 4">
            <a:extLst>
              <a:ext uri="{FF2B5EF4-FFF2-40B4-BE49-F238E27FC236}">
                <a16:creationId xmlns:a16="http://schemas.microsoft.com/office/drawing/2014/main" id="{4B55F699-CF4E-8482-C7DC-0BDC1A7D6DCB}"/>
              </a:ext>
            </a:extLst>
          </p:cNvPr>
          <p:cNvPicPr>
            <a:picLocks noChangeAspect="1"/>
          </p:cNvPicPr>
          <p:nvPr/>
        </p:nvPicPr>
        <p:blipFill>
          <a:blip r:embed="rId3"/>
          <a:stretch>
            <a:fillRect/>
          </a:stretch>
        </p:blipFill>
        <p:spPr>
          <a:xfrm>
            <a:off x="1703011" y="3602038"/>
            <a:ext cx="5505450" cy="1257300"/>
          </a:xfrm>
          <a:prstGeom prst="rect">
            <a:avLst/>
          </a:prstGeom>
        </p:spPr>
      </p:pic>
      <p:pic>
        <p:nvPicPr>
          <p:cNvPr id="7" name="Picture 6">
            <a:extLst>
              <a:ext uri="{FF2B5EF4-FFF2-40B4-BE49-F238E27FC236}">
                <a16:creationId xmlns:a16="http://schemas.microsoft.com/office/drawing/2014/main" id="{0226EB7A-0A20-6F69-14A5-F09F9B9D17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1831" y="3760315"/>
            <a:ext cx="3444849" cy="1131144"/>
          </a:xfrm>
          <a:prstGeom prst="rect">
            <a:avLst/>
          </a:prstGeom>
        </p:spPr>
      </p:pic>
      <p:sp>
        <p:nvSpPr>
          <p:cNvPr id="4" name="TextBox 3">
            <a:extLst>
              <a:ext uri="{FF2B5EF4-FFF2-40B4-BE49-F238E27FC236}">
                <a16:creationId xmlns:a16="http://schemas.microsoft.com/office/drawing/2014/main" id="{4F8C74D3-732F-2E6D-5BA4-06573C17C4D6}"/>
              </a:ext>
            </a:extLst>
          </p:cNvPr>
          <p:cNvSpPr txBox="1"/>
          <p:nvPr/>
        </p:nvSpPr>
        <p:spPr>
          <a:xfrm>
            <a:off x="177312" y="6036646"/>
            <a:ext cx="4129400" cy="369332"/>
          </a:xfrm>
          <a:prstGeom prst="rect">
            <a:avLst/>
          </a:prstGeom>
          <a:noFill/>
        </p:spPr>
        <p:txBody>
          <a:bodyPr wrap="none" rtlCol="0">
            <a:spAutoFit/>
          </a:bodyPr>
          <a:lstStyle/>
          <a:p>
            <a:r>
              <a:rPr lang="en-US" dirty="0">
                <a:solidFill>
                  <a:schemeClr val="accent1"/>
                </a:solidFill>
              </a:rPr>
              <a:t>Hosted by Michele Gillen and Paul Driscoll</a:t>
            </a:r>
          </a:p>
        </p:txBody>
      </p:sp>
      <p:sp>
        <p:nvSpPr>
          <p:cNvPr id="6" name="TextBox 5">
            <a:extLst>
              <a:ext uri="{FF2B5EF4-FFF2-40B4-BE49-F238E27FC236}">
                <a16:creationId xmlns:a16="http://schemas.microsoft.com/office/drawing/2014/main" id="{8D72BF85-6D84-B756-D333-28AD4722712C}"/>
              </a:ext>
            </a:extLst>
          </p:cNvPr>
          <p:cNvSpPr txBox="1"/>
          <p:nvPr/>
        </p:nvSpPr>
        <p:spPr>
          <a:xfrm>
            <a:off x="6194120" y="5862290"/>
            <a:ext cx="5820568" cy="461665"/>
          </a:xfrm>
          <a:prstGeom prst="rect">
            <a:avLst/>
          </a:prstGeom>
          <a:noFill/>
        </p:spPr>
        <p:txBody>
          <a:bodyPr wrap="none" rtlCol="0">
            <a:spAutoFit/>
          </a:bodyPr>
          <a:lstStyle/>
          <a:p>
            <a:r>
              <a:rPr lang="en-US" sz="2400" b="1" dirty="0">
                <a:solidFill>
                  <a:schemeClr val="accent1"/>
                </a:solidFill>
              </a:rPr>
              <a:t>ALL QUESTIONS WILL BE ANSWERED AT END</a:t>
            </a:r>
          </a:p>
        </p:txBody>
      </p:sp>
    </p:spTree>
    <p:extLst>
      <p:ext uri="{BB962C8B-B14F-4D97-AF65-F5344CB8AC3E}">
        <p14:creationId xmlns:p14="http://schemas.microsoft.com/office/powerpoint/2010/main" val="1599333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AI-generated content may be incorrect.">
            <a:extLst>
              <a:ext uri="{FF2B5EF4-FFF2-40B4-BE49-F238E27FC236}">
                <a16:creationId xmlns:a16="http://schemas.microsoft.com/office/drawing/2014/main" id="{48B8B6B6-2FD5-1CB4-E072-4B89BF9625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87" y="1067527"/>
            <a:ext cx="12192000" cy="5790473"/>
          </a:xfrm>
          <a:prstGeom prst="rect">
            <a:avLst/>
          </a:prstGeom>
        </p:spPr>
      </p:pic>
      <p:sp>
        <p:nvSpPr>
          <p:cNvPr id="4" name="TextBox 3">
            <a:extLst>
              <a:ext uri="{FF2B5EF4-FFF2-40B4-BE49-F238E27FC236}">
                <a16:creationId xmlns:a16="http://schemas.microsoft.com/office/drawing/2014/main" id="{3FAAEC24-633A-FDC8-E2DA-DFD4C71FDEC5}"/>
              </a:ext>
            </a:extLst>
          </p:cNvPr>
          <p:cNvSpPr txBox="1"/>
          <p:nvPr/>
        </p:nvSpPr>
        <p:spPr>
          <a:xfrm>
            <a:off x="3145134" y="492369"/>
            <a:ext cx="6611815" cy="369332"/>
          </a:xfrm>
          <a:prstGeom prst="rect">
            <a:avLst/>
          </a:prstGeom>
          <a:noFill/>
        </p:spPr>
        <p:txBody>
          <a:bodyPr wrap="square" rtlCol="0">
            <a:spAutoFit/>
          </a:bodyPr>
          <a:lstStyle/>
          <a:p>
            <a:r>
              <a:rPr lang="en-US" b="1" dirty="0"/>
              <a:t>Fair Plan New Rule Match of Rates from MPIUA to </a:t>
            </a:r>
            <a:r>
              <a:rPr lang="en-US" b="1" dirty="0" err="1"/>
              <a:t>SinglePoint</a:t>
            </a:r>
            <a:endParaRPr lang="en-US" b="1" dirty="0"/>
          </a:p>
        </p:txBody>
      </p:sp>
    </p:spTree>
    <p:extLst>
      <p:ext uri="{BB962C8B-B14F-4D97-AF65-F5344CB8AC3E}">
        <p14:creationId xmlns:p14="http://schemas.microsoft.com/office/powerpoint/2010/main" val="1673857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D23823-309E-1DAC-AF24-91B9DB4B7DBA}"/>
              </a:ext>
            </a:extLst>
          </p:cNvPr>
          <p:cNvSpPr txBox="1"/>
          <p:nvPr/>
        </p:nvSpPr>
        <p:spPr>
          <a:xfrm>
            <a:off x="1923067" y="838985"/>
            <a:ext cx="8526950" cy="3231654"/>
          </a:xfrm>
          <a:prstGeom prst="rect">
            <a:avLst/>
          </a:prstGeom>
          <a:noFill/>
        </p:spPr>
        <p:txBody>
          <a:bodyPr wrap="square" rtlCol="0">
            <a:spAutoFit/>
          </a:bodyPr>
          <a:lstStyle/>
          <a:p>
            <a:r>
              <a:rPr lang="en-US" sz="3200" b="1" dirty="0">
                <a:latin typeface="+mj-lt"/>
              </a:rPr>
              <a:t> Who can agents contact with additional questions?</a:t>
            </a:r>
          </a:p>
          <a:p>
            <a:endParaRPr lang="en-US" dirty="0"/>
          </a:p>
          <a:p>
            <a:r>
              <a:rPr lang="en-US" b="1" dirty="0">
                <a:latin typeface="+mj-lt"/>
              </a:rPr>
              <a:t>  </a:t>
            </a:r>
            <a:r>
              <a:rPr lang="en-US" sz="2000" b="1" dirty="0">
                <a:solidFill>
                  <a:schemeClr val="accent1"/>
                </a:solidFill>
                <a:latin typeface="+mj-lt"/>
              </a:rPr>
              <a:t>Call MPIUA Customer Service  617-723-3800</a:t>
            </a:r>
          </a:p>
          <a:p>
            <a:r>
              <a:rPr lang="en-US" sz="2000" b="1" dirty="0">
                <a:solidFill>
                  <a:schemeClr val="accent1"/>
                </a:solidFill>
                <a:latin typeface="+mj-lt"/>
              </a:rPr>
              <a:t>  Send proof of excess coverage to:  excesspolicy@mpiua.com</a:t>
            </a:r>
          </a:p>
          <a:p>
            <a:endParaRPr lang="en-US" b="1" dirty="0">
              <a:solidFill>
                <a:schemeClr val="accent1"/>
              </a:solidFill>
              <a:latin typeface="+mj-lt"/>
            </a:endParaRPr>
          </a:p>
          <a:p>
            <a:endParaRPr lang="en-US" b="1" dirty="0">
              <a:latin typeface="+mj-lt"/>
            </a:endParaRPr>
          </a:p>
          <a:p>
            <a:r>
              <a:rPr lang="en-US" sz="2000" b="1" dirty="0">
                <a:latin typeface="+mj-lt"/>
              </a:rPr>
              <a:t> If there is a technical or rating issue in </a:t>
            </a:r>
            <a:r>
              <a:rPr lang="en-US" sz="2000" b="1" dirty="0" err="1">
                <a:latin typeface="+mj-lt"/>
              </a:rPr>
              <a:t>SinglePoint</a:t>
            </a:r>
            <a:r>
              <a:rPr lang="en-US" sz="2000" b="1" dirty="0">
                <a:latin typeface="+mj-lt"/>
              </a:rPr>
              <a:t>, </a:t>
            </a:r>
            <a:r>
              <a:rPr lang="en-US" sz="2000" b="1" dirty="0">
                <a:solidFill>
                  <a:schemeClr val="accent1"/>
                </a:solidFill>
                <a:latin typeface="+mj-lt"/>
              </a:rPr>
              <a:t>contact Boston Software at</a:t>
            </a:r>
          </a:p>
          <a:p>
            <a:r>
              <a:rPr lang="en-US" sz="2000" b="1" dirty="0">
                <a:solidFill>
                  <a:schemeClr val="accent1"/>
                </a:solidFill>
                <a:latin typeface="+mj-lt"/>
              </a:rPr>
              <a:t> 781-449-8585, Press  “1” for Tech Support or use our Live Chat </a:t>
            </a:r>
          </a:p>
          <a:p>
            <a:r>
              <a:rPr lang="en-US" sz="2000" b="1" dirty="0">
                <a:solidFill>
                  <a:schemeClr val="accent1"/>
                </a:solidFill>
              </a:rPr>
              <a:t> </a:t>
            </a:r>
            <a:r>
              <a:rPr lang="en-US" sz="2000" b="1" dirty="0">
                <a:solidFill>
                  <a:schemeClr val="accent1"/>
                </a:solidFill>
                <a:latin typeface="+mj-lt"/>
              </a:rPr>
              <a:t>or email us at support@bostonsoftware.com</a:t>
            </a:r>
          </a:p>
          <a:p>
            <a:endParaRPr lang="en-US" b="1" dirty="0"/>
          </a:p>
        </p:txBody>
      </p:sp>
      <p:pic>
        <p:nvPicPr>
          <p:cNvPr id="4" name="Picture 3">
            <a:extLst>
              <a:ext uri="{FF2B5EF4-FFF2-40B4-BE49-F238E27FC236}">
                <a16:creationId xmlns:a16="http://schemas.microsoft.com/office/drawing/2014/main" id="{31D0FF1A-AA3D-4FB8-F961-637185BBDD6B}"/>
              </a:ext>
            </a:extLst>
          </p:cNvPr>
          <p:cNvPicPr>
            <a:picLocks noChangeAspect="1"/>
          </p:cNvPicPr>
          <p:nvPr/>
        </p:nvPicPr>
        <p:blipFill>
          <a:blip r:embed="rId2"/>
          <a:stretch>
            <a:fillRect/>
          </a:stretch>
        </p:blipFill>
        <p:spPr>
          <a:xfrm>
            <a:off x="8446416" y="2826663"/>
            <a:ext cx="1395168" cy="936199"/>
          </a:xfrm>
          <a:prstGeom prst="rect">
            <a:avLst/>
          </a:prstGeom>
        </p:spPr>
      </p:pic>
    </p:spTree>
    <p:extLst>
      <p:ext uri="{BB962C8B-B14F-4D97-AF65-F5344CB8AC3E}">
        <p14:creationId xmlns:p14="http://schemas.microsoft.com/office/powerpoint/2010/main" val="3656689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9270-1F81-8EF5-047B-241C902391E9}"/>
              </a:ext>
            </a:extLst>
          </p:cNvPr>
          <p:cNvSpPr>
            <a:spLocks noGrp="1"/>
          </p:cNvSpPr>
          <p:nvPr>
            <p:ph type="title"/>
          </p:nvPr>
        </p:nvSpPr>
        <p:spPr/>
        <p:txBody>
          <a:bodyPr/>
          <a:lstStyle/>
          <a:p>
            <a:r>
              <a:rPr lang="en-US" dirty="0"/>
              <a:t>	</a:t>
            </a:r>
            <a:r>
              <a:rPr lang="en-US" b="1" dirty="0"/>
              <a:t>What is this new rule from MPIUA?</a:t>
            </a:r>
          </a:p>
        </p:txBody>
      </p:sp>
      <p:sp>
        <p:nvSpPr>
          <p:cNvPr id="3" name="Content Placeholder 2">
            <a:extLst>
              <a:ext uri="{FF2B5EF4-FFF2-40B4-BE49-F238E27FC236}">
                <a16:creationId xmlns:a16="http://schemas.microsoft.com/office/drawing/2014/main" id="{5DBF110A-9994-8244-B92A-855C0ECE5947}"/>
              </a:ext>
            </a:extLst>
          </p:cNvPr>
          <p:cNvSpPr>
            <a:spLocks noGrp="1"/>
          </p:cNvSpPr>
          <p:nvPr>
            <p:ph idx="1"/>
          </p:nvPr>
        </p:nvSpPr>
        <p:spPr/>
        <p:txBody>
          <a:bodyPr/>
          <a:lstStyle/>
          <a:p>
            <a:endParaRPr lang="en-US" dirty="0"/>
          </a:p>
          <a:p>
            <a:pPr marL="0" indent="0">
              <a:buNone/>
            </a:pPr>
            <a:r>
              <a:rPr lang="en-US" b="0" i="0" dirty="0">
                <a:solidFill>
                  <a:srgbClr val="262626"/>
                </a:solidFill>
                <a:effectLst/>
                <a:latin typeface="Calibri Light" panose="020F0302020204030204" pitchFamily="34" charset="0"/>
                <a:ea typeface="Calibri Light" panose="020F0302020204030204" pitchFamily="34" charset="0"/>
                <a:cs typeface="Calibri Light" panose="020F0302020204030204" pitchFamily="34" charset="0"/>
              </a:rPr>
              <a:t>Previously, MPIUA policies were capped at $1,000,000 for Coverage A. Now, with the new Primary Insurance Coverage Endorsement, MPIUA will serve as the primary insurer, allowing insureds to purchase separate excess coverage to go beyond the $1,000,000 limit—providing greater flexibility and protection.</a:t>
            </a:r>
            <a:endParaRPr lang="en-US" dirty="0">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5" name="Picture 4">
            <a:extLst>
              <a:ext uri="{FF2B5EF4-FFF2-40B4-BE49-F238E27FC236}">
                <a16:creationId xmlns:a16="http://schemas.microsoft.com/office/drawing/2014/main" id="{AFC20CE8-02AE-7F9B-A1B4-34F721C74EB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263290" y="4295951"/>
            <a:ext cx="2619375" cy="1743075"/>
          </a:xfrm>
          <a:prstGeom prst="rect">
            <a:avLst/>
          </a:prstGeom>
        </p:spPr>
      </p:pic>
    </p:spTree>
    <p:extLst>
      <p:ext uri="{BB962C8B-B14F-4D97-AF65-F5344CB8AC3E}">
        <p14:creationId xmlns:p14="http://schemas.microsoft.com/office/powerpoint/2010/main" val="1017431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0962-A598-76EE-3362-534BF5E91887}"/>
              </a:ext>
            </a:extLst>
          </p:cNvPr>
          <p:cNvSpPr>
            <a:spLocks noGrp="1"/>
          </p:cNvSpPr>
          <p:nvPr>
            <p:ph type="title"/>
          </p:nvPr>
        </p:nvSpPr>
        <p:spPr/>
        <p:txBody>
          <a:bodyPr/>
          <a:lstStyle/>
          <a:p>
            <a:r>
              <a:rPr lang="en-US" b="1" dirty="0"/>
              <a:t>What risks, policies are affected?  When does      it begin?</a:t>
            </a:r>
            <a:r>
              <a:rPr lang="en-US" dirty="0"/>
              <a:t>		</a:t>
            </a:r>
          </a:p>
        </p:txBody>
      </p:sp>
      <p:sp>
        <p:nvSpPr>
          <p:cNvPr id="3" name="Content Placeholder 2">
            <a:extLst>
              <a:ext uri="{FF2B5EF4-FFF2-40B4-BE49-F238E27FC236}">
                <a16:creationId xmlns:a16="http://schemas.microsoft.com/office/drawing/2014/main" id="{BEE20F04-9E4A-E389-0C68-39294F094F16}"/>
              </a:ext>
            </a:extLst>
          </p:cNvPr>
          <p:cNvSpPr>
            <a:spLocks noGrp="1"/>
          </p:cNvSpPr>
          <p:nvPr>
            <p:ph idx="1"/>
          </p:nvPr>
        </p:nvSpPr>
        <p:spPr/>
        <p:txBody>
          <a:bodyPr/>
          <a:lstStyle/>
          <a:p>
            <a:pPr marL="457200" lvl="1" indent="0">
              <a:buNone/>
            </a:pPr>
            <a:endParaRPr lang="en-US" dirty="0"/>
          </a:p>
          <a:p>
            <a:r>
              <a:rPr lang="en-US" dirty="0">
                <a:latin typeface="Calibri Light" panose="020F0302020204030204" pitchFamily="34" charset="0"/>
                <a:ea typeface="Calibri Light" panose="020F0302020204030204" pitchFamily="34" charset="0"/>
                <a:cs typeface="Calibri Light" panose="020F0302020204030204" pitchFamily="34" charset="0"/>
              </a:rPr>
              <a:t>For Homeowners Policies  (HO2 &amp; HO3)</a:t>
            </a:r>
          </a:p>
          <a:p>
            <a:r>
              <a:rPr lang="en-US" dirty="0">
                <a:latin typeface="Calibri Light" panose="020F0302020204030204" pitchFamily="34" charset="0"/>
                <a:ea typeface="Calibri Light" panose="020F0302020204030204" pitchFamily="34" charset="0"/>
                <a:cs typeface="Calibri Light" panose="020F0302020204030204" pitchFamily="34" charset="0"/>
              </a:rPr>
              <a:t>For Dwelling Fire Policies    (DP2 &amp; DP3 only)  </a:t>
            </a:r>
          </a:p>
          <a:p>
            <a:r>
              <a:rPr lang="en-US" dirty="0">
                <a:latin typeface="Calibri Light" panose="020F0302020204030204" pitchFamily="34" charset="0"/>
                <a:ea typeface="Calibri Light" panose="020F0302020204030204" pitchFamily="34" charset="0"/>
                <a:cs typeface="Calibri Light" panose="020F0302020204030204" pitchFamily="34" charset="0"/>
              </a:rPr>
              <a:t>For risks with </a:t>
            </a:r>
            <a:r>
              <a:rPr lang="en-US" dirty="0" err="1">
                <a:latin typeface="Calibri Light" panose="020F0302020204030204" pitchFamily="34" charset="0"/>
                <a:ea typeface="Calibri Light" panose="020F0302020204030204" pitchFamily="34" charset="0"/>
                <a:cs typeface="Calibri Light" panose="020F0302020204030204" pitchFamily="34" charset="0"/>
              </a:rPr>
              <a:t>Cov</a:t>
            </a:r>
            <a:r>
              <a:rPr lang="en-US" dirty="0">
                <a:latin typeface="Calibri Light" panose="020F0302020204030204" pitchFamily="34" charset="0"/>
                <a:ea typeface="Calibri Light" panose="020F0302020204030204" pitchFamily="34" charset="0"/>
                <a:cs typeface="Calibri Light" panose="020F0302020204030204" pitchFamily="34" charset="0"/>
              </a:rPr>
              <a:t> A at 1MIL and Replacement Cost greater than 1MIL</a:t>
            </a:r>
          </a:p>
          <a:p>
            <a:r>
              <a:rPr lang="en-US" dirty="0">
                <a:latin typeface="Calibri Light" panose="020F0302020204030204" pitchFamily="34" charset="0"/>
                <a:ea typeface="Calibri Light" panose="020F0302020204030204" pitchFamily="34" charset="0"/>
                <a:cs typeface="Calibri Light" panose="020F0302020204030204" pitchFamily="34" charset="0"/>
              </a:rPr>
              <a:t>For New Business Only</a:t>
            </a:r>
          </a:p>
          <a:p>
            <a:r>
              <a:rPr lang="en-US" dirty="0">
                <a:latin typeface="Calibri Light" panose="020F0302020204030204" pitchFamily="34" charset="0"/>
                <a:ea typeface="Calibri Light" panose="020F0302020204030204" pitchFamily="34" charset="0"/>
                <a:cs typeface="Calibri Light" panose="020F0302020204030204" pitchFamily="34" charset="0"/>
              </a:rPr>
              <a:t>Existing Policies s/b Rewritten</a:t>
            </a:r>
          </a:p>
          <a:p>
            <a:r>
              <a:rPr lang="en-US" dirty="0">
                <a:latin typeface="Calibri Light" panose="020F0302020204030204" pitchFamily="34" charset="0"/>
                <a:ea typeface="Calibri Light" panose="020F0302020204030204" pitchFamily="34" charset="0"/>
                <a:cs typeface="Calibri Light" panose="020F0302020204030204" pitchFamily="34" charset="0"/>
              </a:rPr>
              <a:t>Effective April 15, 2025</a:t>
            </a:r>
          </a:p>
          <a:p>
            <a:endParaRPr lang="en-US" dirty="0"/>
          </a:p>
        </p:txBody>
      </p:sp>
      <p:pic>
        <p:nvPicPr>
          <p:cNvPr id="8" name="Picture 7">
            <a:extLst>
              <a:ext uri="{FF2B5EF4-FFF2-40B4-BE49-F238E27FC236}">
                <a16:creationId xmlns:a16="http://schemas.microsoft.com/office/drawing/2014/main" id="{5444DAEB-C166-EF69-8F7D-80C65B8DE1B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529689" y="4134908"/>
            <a:ext cx="3958872" cy="2357967"/>
          </a:xfrm>
          <a:prstGeom prst="rect">
            <a:avLst/>
          </a:prstGeom>
        </p:spPr>
      </p:pic>
    </p:spTree>
    <p:extLst>
      <p:ext uri="{BB962C8B-B14F-4D97-AF65-F5344CB8AC3E}">
        <p14:creationId xmlns:p14="http://schemas.microsoft.com/office/powerpoint/2010/main" val="3266222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CD62B-F250-523A-DD31-2FD342028023}"/>
              </a:ext>
            </a:extLst>
          </p:cNvPr>
          <p:cNvSpPr>
            <a:spLocks noGrp="1"/>
          </p:cNvSpPr>
          <p:nvPr>
            <p:ph type="title"/>
          </p:nvPr>
        </p:nvSpPr>
        <p:spPr/>
        <p:txBody>
          <a:bodyPr/>
          <a:lstStyle/>
          <a:p>
            <a:r>
              <a:rPr lang="en-US" b="1" dirty="0"/>
              <a:t>   What are the Benefits to Insureds?		</a:t>
            </a:r>
          </a:p>
        </p:txBody>
      </p:sp>
      <p:sp>
        <p:nvSpPr>
          <p:cNvPr id="3" name="Content Placeholder 2">
            <a:extLst>
              <a:ext uri="{FF2B5EF4-FFF2-40B4-BE49-F238E27FC236}">
                <a16:creationId xmlns:a16="http://schemas.microsoft.com/office/drawing/2014/main" id="{529E72C9-ADBF-AE6C-90F2-67D6B5A62540}"/>
              </a:ext>
            </a:extLst>
          </p:cNvPr>
          <p:cNvSpPr>
            <a:spLocks noGrp="1"/>
          </p:cNvSpPr>
          <p:nvPr>
            <p:ph idx="1"/>
          </p:nvPr>
        </p:nvSpPr>
        <p:spPr/>
        <p:txBody>
          <a:bodyPr>
            <a:normAutofit fontScale="92500" lnSpcReduction="10000"/>
          </a:bodyPr>
          <a:lstStyle/>
          <a:p>
            <a:pPr algn="l">
              <a:spcAft>
                <a:spcPts val="750"/>
              </a:spcAft>
              <a:buFont typeface="Arial" panose="020B0604020202020204" pitchFamily="34" charset="0"/>
              <a:buChar char="•"/>
            </a:pPr>
            <a:r>
              <a:rPr lang="en-US" b="0" i="0" dirty="0">
                <a:solidFill>
                  <a:srgbClr val="262626"/>
                </a:solidFill>
                <a:effectLst/>
                <a:latin typeface="Calibri Light" panose="020F0302020204030204" pitchFamily="34" charset="0"/>
                <a:ea typeface="Calibri Light" panose="020F0302020204030204" pitchFamily="34" charset="0"/>
                <a:cs typeface="Calibri Light" panose="020F0302020204030204" pitchFamily="34" charset="0"/>
              </a:rPr>
              <a:t>Expands coverage beyond $1,000,000 by allowing excess policies. </a:t>
            </a:r>
            <a:r>
              <a:rPr lang="en-US" dirty="0">
                <a:solidFill>
                  <a:srgbClr val="262626"/>
                </a:solidFill>
                <a:latin typeface="Calibri Light" panose="020F0302020204030204" pitchFamily="34" charset="0"/>
                <a:ea typeface="Calibri Light" panose="020F0302020204030204" pitchFamily="34" charset="0"/>
                <a:cs typeface="Calibri Light" panose="020F0302020204030204" pitchFamily="34" charset="0"/>
              </a:rPr>
              <a:t>Remember, excess insurance covers the gap, provides full value for home and could rebuild fully!</a:t>
            </a:r>
            <a:endParaRPr lang="en-US" b="0" i="0" dirty="0">
              <a:solidFill>
                <a:srgbClr val="262626"/>
              </a:solidFill>
              <a:effectLst/>
              <a:latin typeface="Calibri Light" panose="020F0302020204030204" pitchFamily="34" charset="0"/>
              <a:ea typeface="Calibri Light" panose="020F0302020204030204" pitchFamily="34" charset="0"/>
              <a:cs typeface="Calibri Light" panose="020F0302020204030204" pitchFamily="34" charset="0"/>
            </a:endParaRPr>
          </a:p>
          <a:p>
            <a:pPr algn="l">
              <a:spcAft>
                <a:spcPts val="750"/>
              </a:spcAft>
              <a:buFont typeface="Arial" panose="020B0604020202020204" pitchFamily="34" charset="0"/>
              <a:buChar char="•"/>
            </a:pPr>
            <a:r>
              <a:rPr lang="en-US" b="0" i="0" dirty="0">
                <a:solidFill>
                  <a:srgbClr val="262626"/>
                </a:solidFill>
                <a:effectLst/>
                <a:latin typeface="Calibri Light" panose="020F0302020204030204" pitchFamily="34" charset="0"/>
                <a:ea typeface="Calibri Light" panose="020F0302020204030204" pitchFamily="34" charset="0"/>
                <a:cs typeface="Calibri Light" panose="020F0302020204030204" pitchFamily="34" charset="0"/>
              </a:rPr>
              <a:t>Ensures MPIUA remains the primary insurer, simplifying claims handling.</a:t>
            </a:r>
          </a:p>
          <a:p>
            <a:pPr algn="l">
              <a:spcAft>
                <a:spcPts val="750"/>
              </a:spcAft>
              <a:buFont typeface="Arial" panose="020B0604020202020204" pitchFamily="34" charset="0"/>
              <a:buChar char="•"/>
            </a:pPr>
            <a:r>
              <a:rPr lang="en-US" b="0" i="0" dirty="0">
                <a:solidFill>
                  <a:srgbClr val="262626"/>
                </a:solidFill>
                <a:effectLst/>
                <a:latin typeface="Calibri Light" panose="020F0302020204030204" pitchFamily="34" charset="0"/>
                <a:ea typeface="Calibri Light" panose="020F0302020204030204" pitchFamily="34" charset="0"/>
                <a:cs typeface="Calibri Light" panose="020F0302020204030204" pitchFamily="34" charset="0"/>
              </a:rPr>
              <a:t>Mandatory for properties where 90% of replacement value exceeds $1,000,000 (</a:t>
            </a:r>
            <a:r>
              <a:rPr lang="en-US" b="0" i="1" dirty="0">
                <a:solidFill>
                  <a:srgbClr val="262626"/>
                </a:solidFill>
                <a:effectLst/>
                <a:latin typeface="Calibri Light" panose="020F0302020204030204" pitchFamily="34" charset="0"/>
                <a:ea typeface="Calibri Light" panose="020F0302020204030204" pitchFamily="34" charset="0"/>
                <a:cs typeface="Calibri Light" panose="020F0302020204030204" pitchFamily="34" charset="0"/>
              </a:rPr>
              <a:t>unless a Homeowners with the Special Loss Settlement Endorsement (HO 04 56</a:t>
            </a:r>
            <a:r>
              <a:rPr lang="en-US" b="0" i="0" dirty="0">
                <a:solidFill>
                  <a:srgbClr val="262626"/>
                </a:solidFill>
                <a:effectLst/>
                <a:latin typeface="Calibri Light" panose="020F0302020204030204" pitchFamily="34" charset="0"/>
                <a:ea typeface="Calibri Light" panose="020F0302020204030204" pitchFamily="34" charset="0"/>
                <a:cs typeface="Calibri Light" panose="020F0302020204030204" pitchFamily="34" charset="0"/>
              </a:rPr>
              <a:t>)). Up until now, all properties required coverage at 80% of Replacement Cost to avoid co-insurance penalty. We all agree, more coverage is better.</a:t>
            </a:r>
          </a:p>
          <a:p>
            <a:pPr>
              <a:buNone/>
            </a:pPr>
            <a:br>
              <a:rPr lang="en-US" dirty="0"/>
            </a:br>
            <a:endParaRPr lang="en-US" dirty="0"/>
          </a:p>
        </p:txBody>
      </p:sp>
      <p:pic>
        <p:nvPicPr>
          <p:cNvPr id="5" name="Picture 4">
            <a:extLst>
              <a:ext uri="{FF2B5EF4-FFF2-40B4-BE49-F238E27FC236}">
                <a16:creationId xmlns:a16="http://schemas.microsoft.com/office/drawing/2014/main" id="{2AA5EC49-8066-0122-2FBF-A84B5A2824F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204580" y="164607"/>
            <a:ext cx="1384397" cy="1593550"/>
          </a:xfrm>
          <a:prstGeom prst="rect">
            <a:avLst/>
          </a:prstGeom>
        </p:spPr>
      </p:pic>
    </p:spTree>
    <p:extLst>
      <p:ext uri="{BB962C8B-B14F-4D97-AF65-F5344CB8AC3E}">
        <p14:creationId xmlns:p14="http://schemas.microsoft.com/office/powerpoint/2010/main" val="775559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2BC4-83B7-2737-5D49-598D77823BDD}"/>
              </a:ext>
            </a:extLst>
          </p:cNvPr>
          <p:cNvSpPr>
            <a:spLocks noGrp="1"/>
          </p:cNvSpPr>
          <p:nvPr>
            <p:ph type="title"/>
          </p:nvPr>
        </p:nvSpPr>
        <p:spPr>
          <a:xfrm>
            <a:off x="725078" y="-1"/>
            <a:ext cx="10515600" cy="6221691"/>
          </a:xfrm>
        </p:spPr>
        <p:txBody>
          <a:bodyPr>
            <a:normAutofit/>
          </a:bodyPr>
          <a:lstStyle/>
          <a:p>
            <a:r>
              <a:rPr lang="en-US" b="1" dirty="0"/>
              <a:t>  How do agents address rule in </a:t>
            </a:r>
            <a:r>
              <a:rPr lang="en-US" b="1" dirty="0" err="1"/>
              <a:t>SinglePoint</a:t>
            </a:r>
            <a:r>
              <a:rPr lang="en-US" b="1" dirty="0"/>
              <a:t>?</a:t>
            </a:r>
            <a:br>
              <a:rPr lang="en-US" b="1" dirty="0"/>
            </a:br>
            <a:br>
              <a:rPr lang="en-US" b="1" dirty="0"/>
            </a:br>
            <a:r>
              <a:rPr lang="en-US" sz="2800" b="1" dirty="0" err="1"/>
              <a:t>SinglePoint</a:t>
            </a:r>
            <a:r>
              <a:rPr lang="en-US" sz="2800" b="1" dirty="0"/>
              <a:t> will be updated for Homeowners rating first, then Dwelling fire shortly thereafter.</a:t>
            </a:r>
            <a:br>
              <a:rPr lang="en-US" sz="2800" b="1" dirty="0"/>
            </a:br>
            <a:br>
              <a:rPr lang="en-US" sz="2800" b="1" dirty="0"/>
            </a:br>
            <a:r>
              <a:rPr lang="en-US" sz="2800" b="1" dirty="0" err="1"/>
              <a:t>SinglePoint</a:t>
            </a:r>
            <a:r>
              <a:rPr lang="en-US" sz="2800" b="1" dirty="0"/>
              <a:t> will add a Ma Fair Plan Carrier Option to select if Excess coverage is in place. Be sure to select in MPIUA site too!</a:t>
            </a:r>
            <a:br>
              <a:rPr lang="en-US" sz="2800" b="1" dirty="0"/>
            </a:br>
            <a:br>
              <a:rPr lang="en-US" sz="2800" b="1" dirty="0"/>
            </a:br>
            <a:r>
              <a:rPr lang="en-US" sz="2800" b="1" dirty="0"/>
              <a:t>       </a:t>
            </a:r>
            <a:br>
              <a:rPr lang="en-US" b="1" dirty="0"/>
            </a:br>
            <a:endParaRPr lang="en-US" b="1" dirty="0"/>
          </a:p>
        </p:txBody>
      </p:sp>
      <p:pic>
        <p:nvPicPr>
          <p:cNvPr id="4" name="Picture 3">
            <a:extLst>
              <a:ext uri="{FF2B5EF4-FFF2-40B4-BE49-F238E27FC236}">
                <a16:creationId xmlns:a16="http://schemas.microsoft.com/office/drawing/2014/main" id="{FE2E3893-4838-6830-21E3-B74B793A42B5}"/>
              </a:ext>
            </a:extLst>
          </p:cNvPr>
          <p:cNvPicPr>
            <a:picLocks noChangeAspect="1"/>
          </p:cNvPicPr>
          <p:nvPr/>
        </p:nvPicPr>
        <p:blipFill>
          <a:blip r:embed="rId2"/>
          <a:stretch>
            <a:fillRect/>
          </a:stretch>
        </p:blipFill>
        <p:spPr>
          <a:xfrm>
            <a:off x="2626854" y="4201942"/>
            <a:ext cx="5996695" cy="1885066"/>
          </a:xfrm>
          <a:prstGeom prst="rect">
            <a:avLst/>
          </a:prstGeom>
        </p:spPr>
      </p:pic>
      <p:pic>
        <p:nvPicPr>
          <p:cNvPr id="6" name="Picture 5">
            <a:extLst>
              <a:ext uri="{FF2B5EF4-FFF2-40B4-BE49-F238E27FC236}">
                <a16:creationId xmlns:a16="http://schemas.microsoft.com/office/drawing/2014/main" id="{3FA403F4-C4AE-B79B-7972-F7F822CC837A}"/>
              </a:ext>
            </a:extLst>
          </p:cNvPr>
          <p:cNvPicPr>
            <a:picLocks noChangeAspect="1"/>
          </p:cNvPicPr>
          <p:nvPr/>
        </p:nvPicPr>
        <p:blipFill>
          <a:blip r:embed="rId3"/>
          <a:stretch>
            <a:fillRect/>
          </a:stretch>
        </p:blipFill>
        <p:spPr>
          <a:xfrm>
            <a:off x="541868" y="4020966"/>
            <a:ext cx="2019180" cy="483301"/>
          </a:xfrm>
          <a:prstGeom prst="rect">
            <a:avLst/>
          </a:prstGeom>
        </p:spPr>
      </p:pic>
      <p:grpSp>
        <p:nvGrpSpPr>
          <p:cNvPr id="9" name="Group 8">
            <a:extLst>
              <a:ext uri="{FF2B5EF4-FFF2-40B4-BE49-F238E27FC236}">
                <a16:creationId xmlns:a16="http://schemas.microsoft.com/office/drawing/2014/main" id="{07B9C4BA-68FE-A990-3D74-0265F8E8F374}"/>
              </a:ext>
            </a:extLst>
          </p:cNvPr>
          <p:cNvGrpSpPr/>
          <p:nvPr/>
        </p:nvGrpSpPr>
        <p:grpSpPr>
          <a:xfrm>
            <a:off x="2709098" y="4202489"/>
            <a:ext cx="284760" cy="185040"/>
            <a:chOff x="2709098" y="4202489"/>
            <a:chExt cx="284760" cy="185040"/>
          </a:xfrm>
        </p:grpSpPr>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EB502B05-F95C-FB56-E4EF-D0E8CFE1722E}"/>
                    </a:ext>
                  </a:extLst>
                </p14:cNvPr>
                <p14:cNvContentPartPr/>
                <p14:nvPr/>
              </p14:nvContentPartPr>
              <p14:xfrm>
                <a:off x="2833298" y="4202489"/>
                <a:ext cx="160560" cy="185040"/>
              </p14:xfrm>
            </p:contentPart>
          </mc:Choice>
          <mc:Fallback xmlns="">
            <p:pic>
              <p:nvPicPr>
                <p:cNvPr id="7" name="Ink 6">
                  <a:extLst>
                    <a:ext uri="{FF2B5EF4-FFF2-40B4-BE49-F238E27FC236}">
                      <a16:creationId xmlns:a16="http://schemas.microsoft.com/office/drawing/2014/main" id="{EB502B05-F95C-FB56-E4EF-D0E8CFE1722E}"/>
                    </a:ext>
                  </a:extLst>
                </p:cNvPr>
                <p:cNvPicPr/>
                <p:nvPr/>
              </p:nvPicPr>
              <p:blipFill>
                <a:blip r:embed="rId5"/>
                <a:stretch>
                  <a:fillRect/>
                </a:stretch>
              </p:blipFill>
              <p:spPr>
                <a:xfrm>
                  <a:off x="2827178" y="4196369"/>
                  <a:ext cx="172800" cy="197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2544515D-9E00-36AD-DB00-67DF7A34218E}"/>
                    </a:ext>
                  </a:extLst>
                </p14:cNvPr>
                <p14:cNvContentPartPr/>
                <p14:nvPr/>
              </p14:nvContentPartPr>
              <p14:xfrm>
                <a:off x="2709098" y="4323449"/>
                <a:ext cx="172080" cy="63720"/>
              </p14:xfrm>
            </p:contentPart>
          </mc:Choice>
          <mc:Fallback xmlns="">
            <p:pic>
              <p:nvPicPr>
                <p:cNvPr id="8" name="Ink 7">
                  <a:extLst>
                    <a:ext uri="{FF2B5EF4-FFF2-40B4-BE49-F238E27FC236}">
                      <a16:creationId xmlns:a16="http://schemas.microsoft.com/office/drawing/2014/main" id="{2544515D-9E00-36AD-DB00-67DF7A34218E}"/>
                    </a:ext>
                  </a:extLst>
                </p:cNvPr>
                <p:cNvPicPr/>
                <p:nvPr/>
              </p:nvPicPr>
              <p:blipFill>
                <a:blip r:embed="rId7"/>
                <a:stretch>
                  <a:fillRect/>
                </a:stretch>
              </p:blipFill>
              <p:spPr>
                <a:xfrm>
                  <a:off x="2702978" y="4317329"/>
                  <a:ext cx="184320" cy="759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
            <p14:nvContentPartPr>
              <p14:cNvPr id="10" name="Ink 9">
                <a:extLst>
                  <a:ext uri="{FF2B5EF4-FFF2-40B4-BE49-F238E27FC236}">
                    <a16:creationId xmlns:a16="http://schemas.microsoft.com/office/drawing/2014/main" id="{6C6C3E9B-D15C-D196-F81E-C5663122D09C}"/>
                  </a:ext>
                </a:extLst>
              </p14:cNvPr>
              <p14:cNvContentPartPr/>
              <p14:nvPr/>
            </p14:nvContentPartPr>
            <p14:xfrm>
              <a:off x="395018" y="6422969"/>
              <a:ext cx="360" cy="360"/>
            </p14:xfrm>
          </p:contentPart>
        </mc:Choice>
        <mc:Fallback xmlns="">
          <p:pic>
            <p:nvPicPr>
              <p:cNvPr id="10" name="Ink 9">
                <a:extLst>
                  <a:ext uri="{FF2B5EF4-FFF2-40B4-BE49-F238E27FC236}">
                    <a16:creationId xmlns:a16="http://schemas.microsoft.com/office/drawing/2014/main" id="{6C6C3E9B-D15C-D196-F81E-C5663122D09C}"/>
                  </a:ext>
                </a:extLst>
              </p:cNvPr>
              <p:cNvPicPr/>
              <p:nvPr/>
            </p:nvPicPr>
            <p:blipFill>
              <a:blip r:embed="rId9"/>
              <a:stretch>
                <a:fillRect/>
              </a:stretch>
            </p:blipFill>
            <p:spPr>
              <a:xfrm>
                <a:off x="388898" y="6416849"/>
                <a:ext cx="12600" cy="12600"/>
              </a:xfrm>
              <a:prstGeom prst="rect">
                <a:avLst/>
              </a:prstGeom>
            </p:spPr>
          </p:pic>
        </mc:Fallback>
      </mc:AlternateContent>
    </p:spTree>
    <p:extLst>
      <p:ext uri="{BB962C8B-B14F-4D97-AF65-F5344CB8AC3E}">
        <p14:creationId xmlns:p14="http://schemas.microsoft.com/office/powerpoint/2010/main" val="239281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31BC28F-307B-25CD-8599-69D2B3E5F732}"/>
              </a:ext>
            </a:extLst>
          </p:cNvPr>
          <p:cNvPicPr>
            <a:picLocks noChangeAspect="1"/>
          </p:cNvPicPr>
          <p:nvPr/>
        </p:nvPicPr>
        <p:blipFill>
          <a:blip r:embed="rId2"/>
          <a:stretch>
            <a:fillRect/>
          </a:stretch>
        </p:blipFill>
        <p:spPr>
          <a:xfrm>
            <a:off x="757237" y="561975"/>
            <a:ext cx="10677525" cy="5734050"/>
          </a:xfrm>
          <a:prstGeom prst="rect">
            <a:avLst/>
          </a:prstGeom>
        </p:spPr>
      </p:pic>
      <p:sp>
        <p:nvSpPr>
          <p:cNvPr id="4" name="TextBox 3">
            <a:extLst>
              <a:ext uri="{FF2B5EF4-FFF2-40B4-BE49-F238E27FC236}">
                <a16:creationId xmlns:a16="http://schemas.microsoft.com/office/drawing/2014/main" id="{45524AD0-F487-0BB8-5EC6-7A2724AA38CF}"/>
              </a:ext>
            </a:extLst>
          </p:cNvPr>
          <p:cNvSpPr txBox="1"/>
          <p:nvPr/>
        </p:nvSpPr>
        <p:spPr>
          <a:xfrm>
            <a:off x="589908" y="254524"/>
            <a:ext cx="10555325" cy="400110"/>
          </a:xfrm>
          <a:prstGeom prst="rect">
            <a:avLst/>
          </a:prstGeom>
          <a:noFill/>
        </p:spPr>
        <p:txBody>
          <a:bodyPr wrap="none" rtlCol="0">
            <a:spAutoFit/>
          </a:bodyPr>
          <a:lstStyle/>
          <a:p>
            <a:r>
              <a:rPr lang="en-US" sz="2000" b="1" dirty="0">
                <a:latin typeface="+mj-lt"/>
              </a:rPr>
              <a:t>In General Options, under “L” select Loss Settlement Special HO 0456 or Loss Settlement ACV HO 0481</a:t>
            </a:r>
          </a:p>
        </p:txBody>
      </p:sp>
    </p:spTree>
    <p:extLst>
      <p:ext uri="{BB962C8B-B14F-4D97-AF65-F5344CB8AC3E}">
        <p14:creationId xmlns:p14="http://schemas.microsoft.com/office/powerpoint/2010/main" val="2473057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593E0-408F-65A8-2FDE-B84A356E3815}"/>
              </a:ext>
            </a:extLst>
          </p:cNvPr>
          <p:cNvSpPr>
            <a:spLocks noGrp="1"/>
          </p:cNvSpPr>
          <p:nvPr>
            <p:ph type="title"/>
          </p:nvPr>
        </p:nvSpPr>
        <p:spPr>
          <a:xfrm>
            <a:off x="735293" y="923827"/>
            <a:ext cx="10454324" cy="1536569"/>
          </a:xfrm>
        </p:spPr>
        <p:txBody>
          <a:bodyPr>
            <a:normAutofit fontScale="90000"/>
          </a:bodyPr>
          <a:lstStyle/>
          <a:p>
            <a:r>
              <a:rPr lang="en-US" sz="3100" b="1" dirty="0"/>
              <a:t>When choosing either type of Loss Settlement in </a:t>
            </a:r>
            <a:r>
              <a:rPr lang="en-US" sz="3100" b="1" dirty="0" err="1"/>
              <a:t>SinglePoint</a:t>
            </a:r>
            <a:r>
              <a:rPr lang="en-US" sz="3100" b="1" dirty="0"/>
              <a:t>, both have drop down options. </a:t>
            </a:r>
            <a:br>
              <a:rPr lang="en-US" sz="3100" b="1" dirty="0"/>
            </a:br>
            <a:br>
              <a:rPr lang="en-US" sz="3100" b="1" dirty="0"/>
            </a:br>
            <a:r>
              <a:rPr lang="en-US" sz="3100" b="1" dirty="0"/>
              <a:t>-For “Special” select percentage of RC (50%, 60% or 70%)</a:t>
            </a:r>
            <a:br>
              <a:rPr lang="en-US" sz="3100" b="1" dirty="0"/>
            </a:br>
            <a:br>
              <a:rPr lang="en-US" sz="3100" b="1" dirty="0"/>
            </a:br>
            <a:r>
              <a:rPr lang="en-US" sz="3100" b="1" dirty="0"/>
              <a:t>-For “ACV” select 80 if RC is between 50%-79% and select 50 when RC is less than 50%      </a:t>
            </a:r>
            <a:br>
              <a:rPr lang="en-US" sz="3100" b="1" dirty="0"/>
            </a:br>
            <a:endParaRPr lang="en-US" sz="3100" b="1" dirty="0"/>
          </a:p>
        </p:txBody>
      </p:sp>
      <p:pic>
        <p:nvPicPr>
          <p:cNvPr id="6" name="Content Placeholder 5">
            <a:extLst>
              <a:ext uri="{FF2B5EF4-FFF2-40B4-BE49-F238E27FC236}">
                <a16:creationId xmlns:a16="http://schemas.microsoft.com/office/drawing/2014/main" id="{B6792A3E-7204-2D2A-7567-AA233FA1B41C}"/>
              </a:ext>
            </a:extLst>
          </p:cNvPr>
          <p:cNvPicPr>
            <a:picLocks noGrp="1" noChangeAspect="1"/>
          </p:cNvPicPr>
          <p:nvPr>
            <p:ph sz="half" idx="1"/>
          </p:nvPr>
        </p:nvPicPr>
        <p:blipFill>
          <a:blip r:embed="rId2"/>
          <a:stretch>
            <a:fillRect/>
          </a:stretch>
        </p:blipFill>
        <p:spPr>
          <a:xfrm>
            <a:off x="484522" y="2822222"/>
            <a:ext cx="5477933" cy="3962400"/>
          </a:xfrm>
        </p:spPr>
      </p:pic>
      <p:pic>
        <p:nvPicPr>
          <p:cNvPr id="8" name="Content Placeholder 7">
            <a:extLst>
              <a:ext uri="{FF2B5EF4-FFF2-40B4-BE49-F238E27FC236}">
                <a16:creationId xmlns:a16="http://schemas.microsoft.com/office/drawing/2014/main" id="{0E52C1F8-C916-345B-F8DD-7E7E9D19EDC1}"/>
              </a:ext>
            </a:extLst>
          </p:cNvPr>
          <p:cNvPicPr>
            <a:picLocks noGrp="1" noChangeAspect="1"/>
          </p:cNvPicPr>
          <p:nvPr>
            <p:ph sz="half" idx="2"/>
          </p:nvPr>
        </p:nvPicPr>
        <p:blipFill>
          <a:blip r:embed="rId3"/>
          <a:stretch>
            <a:fillRect/>
          </a:stretch>
        </p:blipFill>
        <p:spPr>
          <a:xfrm>
            <a:off x="6511566" y="2974623"/>
            <a:ext cx="5118409" cy="3657599"/>
          </a:xfrm>
        </p:spPr>
      </p:pic>
      <p:pic>
        <p:nvPicPr>
          <p:cNvPr id="4" name="Picture 3">
            <a:extLst>
              <a:ext uri="{FF2B5EF4-FFF2-40B4-BE49-F238E27FC236}">
                <a16:creationId xmlns:a16="http://schemas.microsoft.com/office/drawing/2014/main" id="{79143B44-E18E-86DC-127F-BA6CE5F5DD06}"/>
              </a:ext>
            </a:extLst>
          </p:cNvPr>
          <p:cNvPicPr>
            <a:picLocks noChangeAspect="1"/>
          </p:cNvPicPr>
          <p:nvPr/>
        </p:nvPicPr>
        <p:blipFill>
          <a:blip r:embed="rId4"/>
          <a:stretch>
            <a:fillRect/>
          </a:stretch>
        </p:blipFill>
        <p:spPr>
          <a:xfrm>
            <a:off x="3909817" y="562001"/>
            <a:ext cx="4105275" cy="657225"/>
          </a:xfrm>
          <a:prstGeom prst="rect">
            <a:avLst/>
          </a:prstGeom>
        </p:spPr>
      </p:pic>
    </p:spTree>
    <p:extLst>
      <p:ext uri="{BB962C8B-B14F-4D97-AF65-F5344CB8AC3E}">
        <p14:creationId xmlns:p14="http://schemas.microsoft.com/office/powerpoint/2010/main" val="307198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0A924-1F7F-F37A-6E06-5F1ECD72E715}"/>
              </a:ext>
            </a:extLst>
          </p:cNvPr>
          <p:cNvSpPr>
            <a:spLocks noGrp="1"/>
          </p:cNvSpPr>
          <p:nvPr>
            <p:ph type="title"/>
          </p:nvPr>
        </p:nvSpPr>
        <p:spPr>
          <a:xfrm>
            <a:off x="872066" y="1184741"/>
            <a:ext cx="10710333" cy="5215477"/>
          </a:xfrm>
        </p:spPr>
        <p:txBody>
          <a:bodyPr>
            <a:normAutofit fontScale="90000"/>
          </a:bodyPr>
          <a:lstStyle/>
          <a:p>
            <a:r>
              <a:rPr lang="en-US" dirty="0"/>
              <a:t>			</a:t>
            </a:r>
            <a:r>
              <a:rPr lang="en-US" b="1" dirty="0">
                <a:latin typeface="+mn-lt"/>
              </a:rPr>
              <a:t>Example #1 of New Rule</a:t>
            </a:r>
            <a:br>
              <a:rPr lang="en-US" b="1" dirty="0"/>
            </a:br>
            <a:r>
              <a:rPr lang="en-US" sz="3100" dirty="0"/>
              <a:t>   </a:t>
            </a:r>
            <a:r>
              <a:rPr lang="en-US" sz="3100" b="1" dirty="0">
                <a:solidFill>
                  <a:schemeClr val="accent1"/>
                </a:solidFill>
              </a:rPr>
              <a:t>Insuring a Home with Replacement value of 1.5MIL</a:t>
            </a:r>
            <a:br>
              <a:rPr lang="en-US" sz="2800" dirty="0"/>
            </a:br>
            <a:r>
              <a:rPr lang="en-US" sz="2800" dirty="0">
                <a:latin typeface="+mn-lt"/>
              </a:rPr>
              <a:t>     </a:t>
            </a:r>
            <a:r>
              <a:rPr lang="en-US" sz="2800" dirty="0"/>
              <a:t>90% of RC is 1.35MIL</a:t>
            </a:r>
            <a:br>
              <a:rPr lang="en-US" sz="2800" dirty="0"/>
            </a:br>
            <a:r>
              <a:rPr lang="en-US" sz="2800" dirty="0"/>
              <a:t>     MPIUA still has maximum Coverage A of 1MIL</a:t>
            </a:r>
            <a:br>
              <a:rPr lang="en-US" sz="2800" dirty="0"/>
            </a:br>
            <a:r>
              <a:rPr lang="en-US" sz="2800" dirty="0"/>
              <a:t>     Hence, MPIUA will only cover 66% of RC</a:t>
            </a:r>
            <a:br>
              <a:rPr lang="en-US" sz="2800" dirty="0"/>
            </a:br>
            <a:r>
              <a:rPr lang="en-US" sz="2800" dirty="0"/>
              <a:t>     Mandatory steps below:</a:t>
            </a:r>
            <a:br>
              <a:rPr lang="en-US" sz="2800" dirty="0"/>
            </a:br>
            <a:r>
              <a:rPr lang="en-US" sz="2800" dirty="0"/>
              <a:t>	</a:t>
            </a:r>
            <a:br>
              <a:rPr lang="en-US" sz="2800" dirty="0"/>
            </a:br>
            <a:br>
              <a:rPr lang="en-US" sz="2800" dirty="0"/>
            </a:br>
            <a:r>
              <a:rPr lang="en-US" sz="2800" dirty="0"/>
              <a:t>     Agent will do the following:</a:t>
            </a:r>
            <a:br>
              <a:rPr lang="en-US" sz="2800" dirty="0"/>
            </a:br>
            <a:r>
              <a:rPr lang="en-US" sz="2800" dirty="0"/>
              <a:t>	1- Obtain excess coverage of 350k from a surplus/excess market, OR</a:t>
            </a:r>
            <a:br>
              <a:rPr lang="en-US" sz="2800" dirty="0"/>
            </a:br>
            <a:r>
              <a:rPr lang="en-US" sz="2800" dirty="0"/>
              <a:t>	2- Add Special Loss Settlement HO 04 56 with no co-insurance penalty up to </a:t>
            </a:r>
            <a:r>
              <a:rPr lang="en-US" sz="2800" dirty="0" err="1"/>
              <a:t>Cov</a:t>
            </a:r>
            <a:r>
              <a:rPr lang="en-US" sz="2800" dirty="0"/>
              <a:t> A limit (see rule 302 in ISO manual)</a:t>
            </a:r>
            <a:br>
              <a:rPr lang="en-US" sz="2800" dirty="0"/>
            </a:br>
            <a:r>
              <a:rPr lang="en-US" sz="2800" dirty="0"/>
              <a:t>     	3-Agent must notify MPIUA of excess coverage in the amount of 350k, or policy will be endorsed automatically with Special Loss Settlement HO 04 56 or ACV HO 04 81.</a:t>
            </a:r>
            <a:br>
              <a:rPr lang="en-US" sz="2800" dirty="0"/>
            </a:br>
            <a:r>
              <a:rPr lang="en-US" sz="2800" dirty="0"/>
              <a:t>Notification s/b within 30 days of effective date and a premium will be added.</a:t>
            </a:r>
            <a:br>
              <a:rPr lang="en-US" sz="2800" dirty="0"/>
            </a:br>
            <a:r>
              <a:rPr lang="en-US" sz="2800" dirty="0"/>
              <a:t>     </a:t>
            </a:r>
            <a:br>
              <a:rPr lang="en-US" sz="2800" dirty="0"/>
            </a:br>
            <a:br>
              <a:rPr lang="en-US" sz="2800" dirty="0"/>
            </a:br>
            <a:br>
              <a:rPr lang="en-US" sz="2800" dirty="0"/>
            </a:br>
            <a:r>
              <a:rPr lang="en-US" dirty="0"/>
              <a:t>	</a:t>
            </a:r>
          </a:p>
        </p:txBody>
      </p:sp>
      <p:pic>
        <p:nvPicPr>
          <p:cNvPr id="5" name="Picture 4">
            <a:extLst>
              <a:ext uri="{FF2B5EF4-FFF2-40B4-BE49-F238E27FC236}">
                <a16:creationId xmlns:a16="http://schemas.microsoft.com/office/drawing/2014/main" id="{ACFF670D-A076-DB2A-6B2E-8D817E7E23B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571616" y="1105719"/>
            <a:ext cx="2533650" cy="1809750"/>
          </a:xfrm>
          <a:prstGeom prst="rect">
            <a:avLst/>
          </a:prstGeom>
        </p:spPr>
      </p:pic>
    </p:spTree>
    <p:extLst>
      <p:ext uri="{BB962C8B-B14F-4D97-AF65-F5344CB8AC3E}">
        <p14:creationId xmlns:p14="http://schemas.microsoft.com/office/powerpoint/2010/main" val="3490902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0897DF-A678-4B3A-29AF-194F4E54B3CF}"/>
              </a:ext>
            </a:extLst>
          </p:cNvPr>
          <p:cNvSpPr txBox="1"/>
          <p:nvPr/>
        </p:nvSpPr>
        <p:spPr>
          <a:xfrm>
            <a:off x="1095024" y="350069"/>
            <a:ext cx="9753600" cy="5632311"/>
          </a:xfrm>
          <a:prstGeom prst="rect">
            <a:avLst/>
          </a:prstGeom>
          <a:noFill/>
        </p:spPr>
        <p:txBody>
          <a:bodyPr wrap="square">
            <a:spAutoFit/>
          </a:bodyPr>
          <a:lstStyle/>
          <a:p>
            <a:r>
              <a:rPr lang="en-US" sz="4400" b="1" dirty="0"/>
              <a:t>		</a:t>
            </a:r>
            <a:r>
              <a:rPr lang="en-US" sz="4400" b="1" dirty="0">
                <a:latin typeface="+mj-lt"/>
              </a:rPr>
              <a:t>Example #2 of New Rule</a:t>
            </a:r>
          </a:p>
          <a:p>
            <a:r>
              <a:rPr lang="en-US" sz="2400" dirty="0">
                <a:solidFill>
                  <a:schemeClr val="accent1"/>
                </a:solidFill>
                <a:latin typeface="+mj-lt"/>
              </a:rPr>
              <a:t> </a:t>
            </a:r>
            <a:r>
              <a:rPr lang="en-US" sz="2800" dirty="0">
                <a:solidFill>
                  <a:schemeClr val="accent1"/>
                </a:solidFill>
                <a:latin typeface="+mj-lt"/>
              </a:rPr>
              <a:t>Insuring a Home with Replacement value of 2.3MIL</a:t>
            </a:r>
          </a:p>
          <a:p>
            <a:r>
              <a:rPr lang="en-US" sz="2400" dirty="0">
                <a:latin typeface="+mj-lt"/>
              </a:rPr>
              <a:t> </a:t>
            </a:r>
            <a:r>
              <a:rPr lang="en-US" sz="2400" dirty="0">
                <a:latin typeface="+mj-lt"/>
                <a:ea typeface="Calibri Light" panose="020F0302020204030204" pitchFamily="34" charset="0"/>
                <a:cs typeface="Calibri Light" panose="020F0302020204030204" pitchFamily="34" charset="0"/>
              </a:rPr>
              <a:t>90% of RC is 2.07MIL</a:t>
            </a:r>
          </a:p>
          <a:p>
            <a:r>
              <a:rPr lang="en-US" sz="2400" dirty="0">
                <a:latin typeface="+mj-lt"/>
                <a:ea typeface="Calibri Light" panose="020F0302020204030204" pitchFamily="34" charset="0"/>
                <a:cs typeface="Calibri Light" panose="020F0302020204030204" pitchFamily="34" charset="0"/>
              </a:rPr>
              <a:t> MPIUA still has maximum </a:t>
            </a:r>
            <a:r>
              <a:rPr lang="en-US" sz="2400" dirty="0" err="1">
                <a:latin typeface="+mj-lt"/>
                <a:ea typeface="Calibri Light" panose="020F0302020204030204" pitchFamily="34" charset="0"/>
                <a:cs typeface="Calibri Light" panose="020F0302020204030204" pitchFamily="34" charset="0"/>
              </a:rPr>
              <a:t>Cov</a:t>
            </a:r>
            <a:r>
              <a:rPr lang="en-US" sz="2400" dirty="0">
                <a:latin typeface="+mj-lt"/>
                <a:ea typeface="Calibri Light" panose="020F0302020204030204" pitchFamily="34" charset="0"/>
                <a:cs typeface="Calibri Light" panose="020F0302020204030204" pitchFamily="34" charset="0"/>
              </a:rPr>
              <a:t> A of 1MIL</a:t>
            </a:r>
          </a:p>
          <a:p>
            <a:r>
              <a:rPr lang="en-US" sz="2400" dirty="0">
                <a:latin typeface="+mj-lt"/>
                <a:ea typeface="Calibri Light" panose="020F0302020204030204" pitchFamily="34" charset="0"/>
                <a:cs typeface="Calibri Light" panose="020F0302020204030204" pitchFamily="34" charset="0"/>
              </a:rPr>
              <a:t> Hence, MPIUA will only cover for 43.5% of RC</a:t>
            </a:r>
          </a:p>
          <a:p>
            <a:endParaRPr lang="en-US" sz="2400" b="1" dirty="0">
              <a:solidFill>
                <a:schemeClr val="accent1"/>
              </a:solidFill>
              <a:latin typeface="+mj-lt"/>
              <a:ea typeface="Calibri Light" panose="020F0302020204030204" pitchFamily="34" charset="0"/>
              <a:cs typeface="Calibri Light" panose="020F0302020204030204" pitchFamily="34" charset="0"/>
            </a:endParaRPr>
          </a:p>
          <a:p>
            <a:r>
              <a:rPr lang="en-US" sz="2400" dirty="0">
                <a:latin typeface="+mj-lt"/>
                <a:ea typeface="Calibri Light" panose="020F0302020204030204" pitchFamily="34" charset="0"/>
                <a:cs typeface="Calibri Light" panose="020F0302020204030204" pitchFamily="34" charset="0"/>
              </a:rPr>
              <a:t>Agent will do the following:</a:t>
            </a:r>
            <a:br>
              <a:rPr lang="en-US" sz="2400" dirty="0">
                <a:latin typeface="+mj-lt"/>
                <a:ea typeface="Calibri Light" panose="020F0302020204030204" pitchFamily="34" charset="0"/>
                <a:cs typeface="Calibri Light" panose="020F0302020204030204" pitchFamily="34" charset="0"/>
              </a:rPr>
            </a:br>
            <a:r>
              <a:rPr lang="en-US" sz="2400" dirty="0">
                <a:latin typeface="+mj-lt"/>
                <a:ea typeface="Calibri Light" panose="020F0302020204030204" pitchFamily="34" charset="0"/>
                <a:cs typeface="Calibri Light" panose="020F0302020204030204" pitchFamily="34" charset="0"/>
              </a:rPr>
              <a:t>	1- Obtain excess coverage of 1.3MIL from a surplus/excess market</a:t>
            </a:r>
          </a:p>
          <a:p>
            <a:r>
              <a:rPr lang="en-US" sz="2400" b="1" dirty="0">
                <a:solidFill>
                  <a:schemeClr val="accent1"/>
                </a:solidFill>
                <a:latin typeface="+mj-lt"/>
              </a:rPr>
              <a:t>	</a:t>
            </a:r>
            <a:r>
              <a:rPr lang="en-US" sz="2400" dirty="0">
                <a:latin typeface="+mj-lt"/>
              </a:rPr>
              <a:t>2-Agent must notify MPIUA of excess coverage in the amount of 1.3MIL, or policy will be endorsed automatically with ACV HO 04 81.  Notification s/b within 30 days of effective date and a premium will be added.</a:t>
            </a:r>
            <a:br>
              <a:rPr lang="en-US" sz="2400" dirty="0">
                <a:latin typeface="+mj-lt"/>
              </a:rPr>
            </a:br>
            <a:r>
              <a:rPr lang="en-US" sz="2400" dirty="0">
                <a:latin typeface="+mj-lt"/>
              </a:rPr>
              <a:t>     </a:t>
            </a:r>
            <a:br>
              <a:rPr lang="en-US" sz="2400" dirty="0">
                <a:latin typeface="+mj-lt"/>
              </a:rPr>
            </a:br>
            <a:endParaRPr lang="en-US" sz="2400" b="1" dirty="0">
              <a:solidFill>
                <a:schemeClr val="accent1"/>
              </a:solidFill>
              <a:latin typeface="+mj-lt"/>
            </a:endParaRPr>
          </a:p>
          <a:p>
            <a:endParaRPr lang="en-US" sz="2400" dirty="0"/>
          </a:p>
        </p:txBody>
      </p:sp>
    </p:spTree>
    <p:extLst>
      <p:ext uri="{BB962C8B-B14F-4D97-AF65-F5344CB8AC3E}">
        <p14:creationId xmlns:p14="http://schemas.microsoft.com/office/powerpoint/2010/main" val="3329983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2002</TotalTime>
  <Words>748</Words>
  <Application>Microsoft Office PowerPoint</Application>
  <PresentationFormat>Widescreen</PresentationFormat>
  <Paragraphs>43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MPIUA’s New Primary Insurance Rule</vt:lpstr>
      <vt:lpstr> What is this new rule from MPIUA?</vt:lpstr>
      <vt:lpstr>What risks, policies are affected?  When does      it begin?  </vt:lpstr>
      <vt:lpstr>   What are the Benefits to Insureds?  </vt:lpstr>
      <vt:lpstr>  How do agents address rule in SinglePoint?  SinglePoint will be updated for Homeowners rating first, then Dwelling fire shortly thereafter.  SinglePoint will add a Ma Fair Plan Carrier Option to select if Excess coverage is in place. Be sure to select in MPIUA site too!          </vt:lpstr>
      <vt:lpstr>PowerPoint Presentation</vt:lpstr>
      <vt:lpstr>When choosing either type of Loss Settlement in SinglePoint, both have drop down options.   -For “Special” select percentage of RC (50%, 60% or 70%)  -For “ACV” select 80 if RC is between 50%-79% and select 50 when RC is less than 50%       </vt:lpstr>
      <vt:lpstr>   Example #1 of New Rule    Insuring a Home with Replacement value of 1.5MIL      90% of RC is 1.35MIL      MPIUA still has maximum Coverage A of 1MIL      Hence, MPIUA will only cover 66% of RC      Mandatory steps below:         Agent will do the following:  1- Obtain excess coverage of 350k from a surplus/excess market, OR  2- Add Special Loss Settlement HO 04 56 with no co-insurance penalty up to Cov A limit (see rule 302 in ISO manual)       3-Agent must notify MPIUA of excess coverage in the amount of 350k, or policy will be endorsed automatically with Special Loss Settlement HO 04 56 or ACV HO 04 81. Notification s/b within 30 days of effective date and a premium will be added.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Michele Gillen</dc:creator>
  <cp:lastModifiedBy>Michele Gillen</cp:lastModifiedBy>
  <cp:revision>3</cp:revision>
  <dcterms:created xsi:type="dcterms:W3CDTF">2025-04-03T17:31:31Z</dcterms:created>
  <dcterms:modified xsi:type="dcterms:W3CDTF">2025-04-11T15:36:41Z</dcterms:modified>
</cp:coreProperties>
</file>